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slides/slide17.xml" ContentType="application/vnd.openxmlformats-officedocument.presentationml.slide+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handoutMasterIdLst>
    <p:handoutMasterId r:id="rId21"/>
  </p:handoutMasterIdLst>
  <p:sldIdLst>
    <p:sldId id="275" r:id="rId2"/>
    <p:sldId id="257" r:id="rId3"/>
    <p:sldId id="265" r:id="rId4"/>
    <p:sldId id="259" r:id="rId5"/>
    <p:sldId id="272" r:id="rId6"/>
    <p:sldId id="273" r:id="rId7"/>
    <p:sldId id="258" r:id="rId8"/>
    <p:sldId id="266" r:id="rId9"/>
    <p:sldId id="274" r:id="rId10"/>
    <p:sldId id="271" r:id="rId11"/>
    <p:sldId id="267" r:id="rId12"/>
    <p:sldId id="260" r:id="rId13"/>
    <p:sldId id="269" r:id="rId14"/>
    <p:sldId id="270" r:id="rId15"/>
    <p:sldId id="261" r:id="rId16"/>
    <p:sldId id="264" r:id="rId17"/>
    <p:sldId id="263" r:id="rId18"/>
    <p:sldId id="262" r:id="rId19"/>
    <p:sldId id="276"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frameSlides="1"/>
  <p:clrMru>
    <a:srgbClr val="000000"/>
    <a:srgbClr val="CC66FF"/>
    <a:srgbClr val="800080"/>
    <a:srgbClr val="FEFEFE"/>
    <a:srgbClr val="00FF00"/>
    <a:srgbClr val="8000FF"/>
    <a:srgbClr val="FF66FF"/>
    <a:srgbClr val="8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p:restoredLeft sz="15620"/>
    <p:restoredTop sz="94660"/>
  </p:normalViewPr>
  <p:slideViewPr>
    <p:cSldViewPr snapToGrid="0" snapToObjects="1">
      <p:cViewPr>
        <p:scale>
          <a:sx n="100" d="100"/>
          <a:sy n="100" d="100"/>
        </p:scale>
        <p:origin x="-800" y="-1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C9B36C-003F-144C-B856-7C4CDD3CC11E}" type="datetimeFigureOut">
              <a:rPr lang="en-US" smtClean="0"/>
              <a:t>10/22/09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B5EE98-511A-4C46-8BDF-88C0BCD3F4E6}"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28F5F6-B04D-B84D-AE2F-165CA0ACA2D6}"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8F5F6-B04D-B84D-AE2F-165CA0ACA2D6}"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8F5F6-B04D-B84D-AE2F-165CA0ACA2D6}"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8F5F6-B04D-B84D-AE2F-165CA0ACA2D6}"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28F5F6-B04D-B84D-AE2F-165CA0ACA2D6}"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28F5F6-B04D-B84D-AE2F-165CA0ACA2D6}"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28F5F6-B04D-B84D-AE2F-165CA0ACA2D6}" type="datetimeFigureOut">
              <a:rPr lang="en-US" smtClean="0"/>
              <a:pPr/>
              <a:t>10/22/09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28F5F6-B04D-B84D-AE2F-165CA0ACA2D6}" type="datetimeFigureOut">
              <a:rPr lang="en-US" smtClean="0"/>
              <a:pPr/>
              <a:t>10/22/09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28F5F6-B04D-B84D-AE2F-165CA0ACA2D6}" type="datetimeFigureOut">
              <a:rPr lang="en-US" smtClean="0"/>
              <a:pPr/>
              <a:t>10/22/09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28F5F6-B04D-B84D-AE2F-165CA0ACA2D6}"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28F5F6-B04D-B84D-AE2F-165CA0ACA2D6}"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95743-61CA-444E-B07F-603037F050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8F5F6-B04D-B84D-AE2F-165CA0ACA2D6}" type="datetimeFigureOut">
              <a:rPr lang="en-US" smtClean="0"/>
              <a:pPr/>
              <a:t>10/22/09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C95743-61CA-444E-B07F-603037F050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file://localhost/Users/cspetro/Desktop/c03-31.jp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file://localhost/Users/cspetro/Desktop/c33-284.jp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file://localhost/Users/cspetro/Desktop/c31-271.jp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file://localhost/Users/cspetro/Desktop/200px-Huck-and-jim-on-raft.jp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df"/><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file://localhost/Users/cspetro/Desktop/Mark_twain2.JP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file://localhost/Users/cspetro/Desktop/c12-101.jp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file://localhost/Users/cspetro/Desktop/c21-178.jp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file://localhost/Users/cspetro/Desktop/HuckFinnYourEyesLG.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bookcover.jpg"/>
          <p:cNvPicPr>
            <a:picLocks noChangeAspect="1"/>
          </p:cNvPicPr>
          <p:nvPr/>
        </p:nvPicPr>
        <p:blipFill>
          <a:blip r:embed="rId2"/>
          <a:stretch>
            <a:fillRect/>
          </a:stretch>
        </p:blipFill>
        <p:spPr>
          <a:xfrm>
            <a:off x="1841500" y="358684"/>
            <a:ext cx="5626099" cy="601174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304800"/>
            <a:ext cx="8597900" cy="6108700"/>
          </a:xfrm>
        </p:spPr>
        <p:txBody>
          <a:bodyPr>
            <a:noAutofit/>
          </a:bodyPr>
          <a:lstStyle/>
          <a:p>
            <a:pPr marL="342900" lvl="1" indent="-342900">
              <a:buNone/>
            </a:pPr>
            <a:r>
              <a:rPr lang="en-US" sz="5000" dirty="0" smtClean="0"/>
              <a:t>	</a:t>
            </a:r>
            <a:r>
              <a:rPr lang="en-US" sz="5800" dirty="0" smtClean="0"/>
              <a:t>…</a:t>
            </a:r>
            <a:r>
              <a:rPr lang="en-US" sz="5800" spc="-300" dirty="0" smtClean="0">
                <a:solidFill>
                  <a:srgbClr val="FF0000"/>
                </a:solidFill>
              </a:rPr>
              <a:t>drunkards</a:t>
            </a:r>
            <a:r>
              <a:rPr lang="en-US" sz="5800" spc="-300" dirty="0" smtClean="0"/>
              <a:t>, </a:t>
            </a:r>
            <a:r>
              <a:rPr lang="en-US" sz="5800" spc="-300" dirty="0" smtClean="0">
                <a:solidFill>
                  <a:srgbClr val="8000FF"/>
                </a:solidFill>
              </a:rPr>
              <a:t>murderers</a:t>
            </a:r>
            <a:r>
              <a:rPr lang="en-US" sz="5800" spc="-300" dirty="0" smtClean="0"/>
              <a:t>, </a:t>
            </a:r>
            <a:r>
              <a:rPr lang="en-US" sz="5800" spc="-300" dirty="0" smtClean="0">
                <a:solidFill>
                  <a:srgbClr val="008000"/>
                </a:solidFill>
              </a:rPr>
              <a:t>bullies</a:t>
            </a:r>
            <a:r>
              <a:rPr lang="en-US" sz="5800" spc="-300" dirty="0" smtClean="0"/>
              <a:t>, </a:t>
            </a:r>
            <a:r>
              <a:rPr lang="en-US" sz="5800" spc="-300" dirty="0" smtClean="0">
                <a:solidFill>
                  <a:srgbClr val="CC66FF"/>
                </a:solidFill>
              </a:rPr>
              <a:t>swindlers</a:t>
            </a:r>
            <a:r>
              <a:rPr lang="en-US" sz="5800" spc="-300" dirty="0" smtClean="0"/>
              <a:t>, </a:t>
            </a:r>
            <a:r>
              <a:rPr lang="en-US" sz="5800" spc="-300" dirty="0" smtClean="0">
                <a:solidFill>
                  <a:srgbClr val="FFFF00"/>
                </a:solidFill>
              </a:rPr>
              <a:t>lynches </a:t>
            </a:r>
            <a:r>
              <a:rPr lang="en-US" sz="5800" spc="-300" dirty="0" smtClean="0">
                <a:solidFill>
                  <a:schemeClr val="accent2">
                    <a:lumMod val="75000"/>
                  </a:schemeClr>
                </a:solidFill>
              </a:rPr>
              <a:t>thieves</a:t>
            </a:r>
            <a:r>
              <a:rPr lang="en-US" sz="5800" spc="-300" dirty="0" smtClean="0"/>
              <a:t>, </a:t>
            </a:r>
            <a:r>
              <a:rPr lang="en-US" sz="5800" spc="-300" dirty="0" smtClean="0">
                <a:solidFill>
                  <a:srgbClr val="800080"/>
                </a:solidFill>
              </a:rPr>
              <a:t>liars</a:t>
            </a:r>
            <a:r>
              <a:rPr lang="en-US" sz="5800" spc="-300" dirty="0" smtClean="0"/>
              <a:t>, </a:t>
            </a:r>
            <a:r>
              <a:rPr lang="en-US" sz="5800" spc="-300" dirty="0" smtClean="0">
                <a:solidFill>
                  <a:schemeClr val="accent6">
                    <a:lumMod val="75000"/>
                  </a:schemeClr>
                </a:solidFill>
              </a:rPr>
              <a:t>child abusers</a:t>
            </a:r>
            <a:r>
              <a:rPr lang="en-US" sz="5800" spc="-300" dirty="0" smtClean="0"/>
              <a:t>, </a:t>
            </a:r>
            <a:r>
              <a:rPr lang="en-US" sz="5800" spc="-300" dirty="0" smtClean="0">
                <a:solidFill>
                  <a:schemeClr val="accent4">
                    <a:lumMod val="75000"/>
                  </a:schemeClr>
                </a:solidFill>
              </a:rPr>
              <a:t>numbskulls</a:t>
            </a:r>
            <a:r>
              <a:rPr lang="en-US" sz="5800" spc="-300" dirty="0" smtClean="0"/>
              <a:t>,</a:t>
            </a:r>
            <a:r>
              <a:rPr lang="en-US" sz="5800" spc="-300" dirty="0" smtClean="0">
                <a:solidFill>
                  <a:srgbClr val="800000"/>
                </a:solidFill>
              </a:rPr>
              <a:t> frauds,</a:t>
            </a:r>
            <a:r>
              <a:rPr lang="en-US" sz="5800" spc="-300" dirty="0" smtClean="0"/>
              <a:t> </a:t>
            </a:r>
            <a:r>
              <a:rPr lang="en-US" sz="5800" spc="-300" dirty="0" smtClean="0">
                <a:solidFill>
                  <a:schemeClr val="accent3">
                    <a:lumMod val="50000"/>
                  </a:schemeClr>
                </a:solidFill>
              </a:rPr>
              <a:t>hypocrites</a:t>
            </a:r>
            <a:r>
              <a:rPr lang="en-US" sz="5800" spc="-300" dirty="0" smtClean="0"/>
              <a:t>, </a:t>
            </a:r>
            <a:r>
              <a:rPr lang="en-US" sz="5800" spc="-300" dirty="0" smtClean="0">
                <a:solidFill>
                  <a:srgbClr val="00FF00"/>
                </a:solidFill>
              </a:rPr>
              <a:t>windbags </a:t>
            </a:r>
            <a:r>
              <a:rPr lang="en-US" sz="5800" spc="-300" dirty="0" smtClean="0"/>
              <a:t>and </a:t>
            </a:r>
            <a:r>
              <a:rPr lang="en-US" sz="5800" spc="-300" dirty="0" smtClean="0">
                <a:solidFill>
                  <a:srgbClr val="3366FF"/>
                </a:solidFill>
              </a:rPr>
              <a:t>traders in human flesh</a:t>
            </a:r>
            <a:r>
              <a:rPr lang="en-US" sz="5800" dirty="0" smtClean="0"/>
              <a:t>. </a:t>
            </a:r>
          </a:p>
          <a:p>
            <a:pPr marL="342900" lvl="1" indent="-342900" algn="ctr">
              <a:buNone/>
            </a:pPr>
            <a:r>
              <a:rPr lang="en-US" sz="4800" b="1" u="sng" cap="all" dirty="0" smtClean="0"/>
              <a:t>EVERYONE OF THEM IS WHITE</a:t>
            </a:r>
          </a:p>
          <a:p>
            <a:endParaRPr lang="en-US" sz="5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100" y="152400"/>
            <a:ext cx="8585200" cy="6159500"/>
          </a:xfrm>
        </p:spPr>
        <p:txBody>
          <a:bodyPr>
            <a:noAutofit/>
          </a:bodyPr>
          <a:lstStyle/>
          <a:p>
            <a:pPr marL="342900" lvl="1" indent="-342900" algn="ctr">
              <a:buNone/>
            </a:pPr>
            <a:r>
              <a:rPr lang="en-US" sz="5400" dirty="0" smtClean="0"/>
              <a:t>	The only man of honor in this charade of morality is ‘Nigger Jim,’ as Twain called him to emphasize the </a:t>
            </a:r>
            <a:r>
              <a:rPr lang="en-US" sz="5400" b="1" i="1" u="sng" dirty="0" smtClean="0"/>
              <a:t>IRONY </a:t>
            </a:r>
            <a:r>
              <a:rPr lang="en-US" sz="5400" u="sng" dirty="0" smtClean="0"/>
              <a:t>of a society in which the only true gentleman was held beneath contempt.</a:t>
            </a:r>
            <a:endParaRPr lang="en-US" sz="5400" dirty="0" smtClean="0"/>
          </a:p>
          <a:p>
            <a:pPr algn="ctr"/>
            <a:endParaRPr lang="en-US" sz="5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0000"/>
                </a:solidFill>
              </a:rPr>
              <a:t>TRUE or FALSE</a:t>
            </a:r>
            <a:endParaRPr lang="en-US" dirty="0"/>
          </a:p>
        </p:txBody>
      </p:sp>
      <p:sp>
        <p:nvSpPr>
          <p:cNvPr id="3" name="Content Placeholder 2"/>
          <p:cNvSpPr>
            <a:spLocks noGrp="1"/>
          </p:cNvSpPr>
          <p:nvPr>
            <p:ph idx="1"/>
          </p:nvPr>
        </p:nvSpPr>
        <p:spPr>
          <a:xfrm>
            <a:off x="279400" y="1417638"/>
            <a:ext cx="5496843" cy="4894262"/>
          </a:xfrm>
        </p:spPr>
        <p:txBody>
          <a:bodyPr>
            <a:normAutofit fontScale="85000" lnSpcReduction="20000"/>
          </a:bodyPr>
          <a:lstStyle/>
          <a:p>
            <a:pPr>
              <a:buNone/>
            </a:pPr>
            <a:r>
              <a:rPr lang="en-US" sz="3600" dirty="0" smtClean="0"/>
              <a:t>	Huck’s sense of morality in the novel is flippant at times. He tells fibs, stretches the truth, disrespects authority and disobeys rules, but caves in to his Pa, Aunt Sally, and others. When he does these things he feels guilt, remorse, or regret only some of the times while at other times feels nothing. </a:t>
            </a:r>
          </a:p>
          <a:p>
            <a:pPr>
              <a:buNone/>
            </a:pPr>
            <a:r>
              <a:rPr lang="en-US" sz="3600" b="1" dirty="0" smtClean="0"/>
              <a:t> </a:t>
            </a:r>
            <a:r>
              <a:rPr lang="en-US" sz="3600" dirty="0" smtClean="0"/>
              <a:t>	</a:t>
            </a:r>
            <a:r>
              <a:rPr lang="en-US" sz="3600" u="sng" dirty="0" smtClean="0"/>
              <a:t>Hence</a:t>
            </a:r>
            <a:r>
              <a:rPr lang="en-US" sz="3600" dirty="0" smtClean="0"/>
              <a:t>, Huck’s morality is hypocritical. </a:t>
            </a:r>
            <a:endParaRPr lang="en-US" sz="3600" dirty="0"/>
          </a:p>
        </p:txBody>
      </p:sp>
      <p:pic>
        <p:nvPicPr>
          <p:cNvPr id="4" name="c03-31.jpg" descr="/Users/cspetro/Desktop/c03-31.jpg"/>
          <p:cNvPicPr>
            <a:picLocks noChangeAspect="1"/>
          </p:cNvPicPr>
          <p:nvPr/>
        </p:nvPicPr>
        <p:blipFill>
          <a:blip r:embed="rId2" r:link="rId3"/>
          <a:stretch>
            <a:fillRect/>
          </a:stretch>
        </p:blipFill>
        <p:spPr>
          <a:xfrm>
            <a:off x="5776243" y="1417638"/>
            <a:ext cx="3087839" cy="489426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100" y="330200"/>
            <a:ext cx="8432800" cy="1854200"/>
          </a:xfrm>
        </p:spPr>
        <p:txBody>
          <a:bodyPr>
            <a:noAutofit/>
          </a:bodyPr>
          <a:lstStyle/>
          <a:p>
            <a:pPr lvl="1" algn="ctr">
              <a:buNone/>
            </a:pPr>
            <a:r>
              <a:rPr lang="en-US" sz="3600" dirty="0" smtClean="0"/>
              <a:t>Huck is troubled by the tensions between what society tells him is right and his own sense of morality—his conscience. </a:t>
            </a:r>
          </a:p>
          <a:p>
            <a:endParaRPr lang="en-US" sz="3600" dirty="0"/>
          </a:p>
        </p:txBody>
      </p:sp>
      <p:sp>
        <p:nvSpPr>
          <p:cNvPr id="4" name="TextBox 3"/>
          <p:cNvSpPr txBox="1"/>
          <p:nvPr/>
        </p:nvSpPr>
        <p:spPr>
          <a:xfrm rot="10800000" flipH="1" flipV="1">
            <a:off x="292100" y="2146395"/>
            <a:ext cx="4838700" cy="4524315"/>
          </a:xfrm>
          <a:prstGeom prst="rect">
            <a:avLst/>
          </a:prstGeom>
          <a:noFill/>
        </p:spPr>
        <p:txBody>
          <a:bodyPr wrap="square" rtlCol="0">
            <a:spAutoFit/>
          </a:bodyPr>
          <a:lstStyle/>
          <a:p>
            <a:pPr lvl="1">
              <a:buNone/>
            </a:pPr>
            <a:r>
              <a:rPr lang="en-US" sz="2400" dirty="0" smtClean="0"/>
              <a:t>In chapter 33, Huck declares, </a:t>
            </a:r>
          </a:p>
          <a:p>
            <a:pPr lvl="1">
              <a:buNone/>
            </a:pPr>
            <a:r>
              <a:rPr lang="en-US" sz="2400" dirty="0" smtClean="0"/>
              <a:t>"it don't make no difference whether you do right or wrong, a person's conscience </a:t>
            </a:r>
            <a:r>
              <a:rPr lang="en-US" sz="2400" dirty="0" err="1" smtClean="0"/>
              <a:t>ain't</a:t>
            </a:r>
            <a:r>
              <a:rPr lang="en-US" sz="2400" dirty="0" smtClean="0"/>
              <a:t> got no sense, and just goes for him anyway.  If I had a </a:t>
            </a:r>
            <a:r>
              <a:rPr lang="en-US" sz="2400" dirty="0" err="1" smtClean="0"/>
              <a:t>yaller</a:t>
            </a:r>
            <a:r>
              <a:rPr lang="en-US" sz="2400" dirty="0" smtClean="0"/>
              <a:t> dog that didn't know no more than a person's conscience does I would </a:t>
            </a:r>
            <a:r>
              <a:rPr lang="en-US" sz="2400" dirty="0" err="1" smtClean="0"/>
              <a:t>pison</a:t>
            </a:r>
            <a:r>
              <a:rPr lang="en-US" sz="2400" dirty="0" smtClean="0"/>
              <a:t> him. It takes up more room than all the rest of a person's insides, and yet </a:t>
            </a:r>
            <a:r>
              <a:rPr lang="en-US" sz="2400" dirty="0" err="1" smtClean="0"/>
              <a:t>ain't</a:t>
            </a:r>
            <a:r>
              <a:rPr lang="en-US" sz="2400" dirty="0" smtClean="0"/>
              <a:t> no good, </a:t>
            </a:r>
            <a:r>
              <a:rPr lang="en-US" sz="2400" dirty="0" err="1" smtClean="0"/>
              <a:t>nohow</a:t>
            </a:r>
            <a:r>
              <a:rPr lang="en-US" sz="2400" dirty="0" smtClean="0"/>
              <a:t>.”</a:t>
            </a:r>
          </a:p>
        </p:txBody>
      </p:sp>
      <p:pic>
        <p:nvPicPr>
          <p:cNvPr id="5" name="c33-284.jpg" descr="/Users/cspetro/Desktop/c33-284.jpg"/>
          <p:cNvPicPr>
            <a:picLocks noChangeAspect="1"/>
          </p:cNvPicPr>
          <p:nvPr/>
        </p:nvPicPr>
        <p:blipFill>
          <a:blip r:embed="rId2" r:link="rId3"/>
          <a:stretch>
            <a:fillRect/>
          </a:stretch>
        </p:blipFill>
        <p:spPr>
          <a:xfrm>
            <a:off x="5130800" y="2110402"/>
            <a:ext cx="3594100" cy="456030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440" y="444500"/>
            <a:ext cx="8214360" cy="5956300"/>
          </a:xfrm>
        </p:spPr>
        <p:txBody>
          <a:bodyPr>
            <a:normAutofit fontScale="92500" lnSpcReduction="10000"/>
          </a:bodyPr>
          <a:lstStyle/>
          <a:p>
            <a:pPr marL="342900" lvl="1" indent="-342900" algn="r">
              <a:buNone/>
            </a:pPr>
            <a:r>
              <a:rPr lang="en-US" sz="4800" dirty="0" smtClean="0"/>
              <a:t>							Although Huck thinks 			      helping Jim escape is 			        	 wrong because of 								societal rules…he 							resolves to help his 							     friend and declares “All right, then, I'll go to hell…” Huck thinks he is going to hell for his immoral actions, but is he?</a:t>
            </a:r>
          </a:p>
          <a:p>
            <a:pPr algn="ctr"/>
            <a:endParaRPr lang="en-US" dirty="0"/>
          </a:p>
        </p:txBody>
      </p:sp>
      <p:pic>
        <p:nvPicPr>
          <p:cNvPr id="4" name="c31-271.jpg" descr="/Users/cspetro/Desktop/c31-271.jpg"/>
          <p:cNvPicPr>
            <a:picLocks noChangeAspect="1"/>
          </p:cNvPicPr>
          <p:nvPr/>
        </p:nvPicPr>
        <p:blipFill>
          <a:blip r:embed="rId2" r:link="rId3">
            <a:alphaModFix/>
          </a:blip>
          <a:stretch>
            <a:fillRect/>
          </a:stretch>
        </p:blipFill>
        <p:spPr>
          <a:xfrm>
            <a:off x="472440" y="444500"/>
            <a:ext cx="3146884" cy="35687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06462"/>
          </a:xfrm>
        </p:spPr>
        <p:txBody>
          <a:bodyPr/>
          <a:lstStyle/>
          <a:p>
            <a:r>
              <a:rPr lang="en-US" b="1" u="sng" dirty="0" smtClean="0">
                <a:solidFill>
                  <a:srgbClr val="000000"/>
                </a:solidFill>
              </a:rPr>
              <a:t>TRUE or FALSE</a:t>
            </a:r>
            <a:endParaRPr lang="en-US" dirty="0"/>
          </a:p>
        </p:txBody>
      </p:sp>
      <p:sp>
        <p:nvSpPr>
          <p:cNvPr id="3" name="Content Placeholder 2"/>
          <p:cNvSpPr>
            <a:spLocks noGrp="1"/>
          </p:cNvSpPr>
          <p:nvPr>
            <p:ph idx="1"/>
          </p:nvPr>
        </p:nvSpPr>
        <p:spPr>
          <a:xfrm>
            <a:off x="279399" y="1016000"/>
            <a:ext cx="8864601" cy="5486400"/>
          </a:xfrm>
        </p:spPr>
        <p:txBody>
          <a:bodyPr>
            <a:normAutofit/>
          </a:bodyPr>
          <a:lstStyle/>
          <a:p>
            <a:pPr>
              <a:buNone/>
            </a:pPr>
            <a:r>
              <a:rPr lang="en-US" sz="4600" dirty="0" smtClean="0"/>
              <a:t>Despite personal beliefs or opinion,</a:t>
            </a:r>
          </a:p>
          <a:p>
            <a:pPr>
              <a:buNone/>
            </a:pPr>
            <a:r>
              <a:rPr lang="en-US" sz="4600" dirty="0" smtClean="0"/>
              <a:t>there is an unquestionable </a:t>
            </a:r>
          </a:p>
          <a:p>
            <a:pPr>
              <a:buNone/>
            </a:pPr>
            <a:r>
              <a:rPr lang="en-US" sz="4600" dirty="0" smtClean="0"/>
              <a:t>overtone to the novel </a:t>
            </a:r>
          </a:p>
          <a:p>
            <a:pPr>
              <a:buNone/>
            </a:pPr>
            <a:r>
              <a:rPr lang="en-US" sz="4600" dirty="0" smtClean="0"/>
              <a:t>that is racist or </a:t>
            </a:r>
          </a:p>
          <a:p>
            <a:pPr>
              <a:buNone/>
            </a:pPr>
            <a:r>
              <a:rPr lang="en-US" sz="4600" dirty="0" smtClean="0"/>
              <a:t>Immoral at times. </a:t>
            </a:r>
            <a:endParaRPr lang="en-US" sz="4600" dirty="0"/>
          </a:p>
        </p:txBody>
      </p:sp>
      <p:pic>
        <p:nvPicPr>
          <p:cNvPr id="4" name="200px-Huck-and-jim-on-raft.jpg" descr="/Users/cspetro/Desktop/200px-Huck-and-jim-on-raft.jpg"/>
          <p:cNvPicPr>
            <a:picLocks noChangeAspect="1"/>
          </p:cNvPicPr>
          <p:nvPr/>
        </p:nvPicPr>
        <p:blipFill>
          <a:blip r:embed="rId2" r:link="rId3"/>
          <a:stretch>
            <a:fillRect/>
          </a:stretch>
        </p:blipFill>
        <p:spPr>
          <a:xfrm>
            <a:off x="5740400" y="2648062"/>
            <a:ext cx="2780727" cy="385433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lnSpcReduction="10000"/>
          </a:bodyPr>
          <a:lstStyle/>
          <a:p>
            <a:pPr lvl="0"/>
            <a:r>
              <a:rPr lang="en-US" sz="3600" dirty="0" smtClean="0"/>
              <a:t>If we believe one must follow the dictates of the law, how do we reconcile Huck as a hero? </a:t>
            </a:r>
          </a:p>
          <a:p>
            <a:pPr lvl="0"/>
            <a:r>
              <a:rPr lang="en-US" sz="3600" dirty="0" smtClean="0"/>
              <a:t>If we believe that it is moral to follow one's conscience, how do we decide which laws or social conventions are wrong? </a:t>
            </a:r>
          </a:p>
          <a:p>
            <a:pPr lvl="0"/>
            <a:r>
              <a:rPr lang="en-US" sz="3600" dirty="0" smtClean="0"/>
              <a:t>Who gives us the authority?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66762"/>
          </a:xfrm>
        </p:spPr>
        <p:txBody>
          <a:bodyPr/>
          <a:lstStyle/>
          <a:p>
            <a:r>
              <a:rPr lang="en-US" dirty="0" smtClean="0"/>
              <a:t>Closing Activity</a:t>
            </a:r>
            <a:endParaRPr lang="en-US" dirty="0"/>
          </a:p>
        </p:txBody>
      </p:sp>
      <p:sp>
        <p:nvSpPr>
          <p:cNvPr id="3" name="Content Placeholder 2"/>
          <p:cNvSpPr>
            <a:spLocks noGrp="1"/>
          </p:cNvSpPr>
          <p:nvPr>
            <p:ph idx="1"/>
          </p:nvPr>
        </p:nvSpPr>
        <p:spPr>
          <a:xfrm>
            <a:off x="254000" y="1041400"/>
            <a:ext cx="8432800" cy="5084763"/>
          </a:xfrm>
        </p:spPr>
        <p:txBody>
          <a:bodyPr>
            <a:normAutofit fontScale="92500"/>
          </a:bodyPr>
          <a:lstStyle/>
          <a:p>
            <a:pPr lvl="0">
              <a:buNone/>
            </a:pPr>
            <a:r>
              <a:rPr lang="en-US" sz="6486" dirty="0" smtClean="0"/>
              <a:t>Where would Huck stand? </a:t>
            </a:r>
          </a:p>
          <a:p>
            <a:pPr lvl="0"/>
            <a:r>
              <a:rPr lang="en-US" sz="3459" dirty="0" smtClean="0"/>
              <a:t>The Civil Rights Movement? </a:t>
            </a:r>
          </a:p>
          <a:p>
            <a:pPr lvl="0"/>
            <a:r>
              <a:rPr lang="en-US" sz="3459" dirty="0" smtClean="0"/>
              <a:t>Protest against the Vietnam War? </a:t>
            </a:r>
          </a:p>
          <a:p>
            <a:pPr lvl="0"/>
            <a:r>
              <a:rPr lang="en-US" sz="3459" dirty="0" smtClean="0"/>
              <a:t>The war in Iraq? </a:t>
            </a:r>
          </a:p>
          <a:p>
            <a:pPr lvl="0"/>
            <a:r>
              <a:rPr lang="en-US" sz="3459" dirty="0" smtClean="0"/>
              <a:t>Abortion Clinics? </a:t>
            </a:r>
          </a:p>
          <a:p>
            <a:pPr lvl="0"/>
            <a:r>
              <a:rPr lang="en-US" sz="3459" dirty="0" smtClean="0"/>
              <a:t>The inclusion of the phrase, "under God," in the Pledge of Allegiance?</a:t>
            </a:r>
          </a:p>
          <a:p>
            <a:pPr lvl="0"/>
            <a:r>
              <a:rPr lang="en-US" sz="3459" dirty="0" smtClean="0"/>
              <a:t>Banning a book because it is immoral?</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 Poems</a:t>
            </a:r>
            <a:endParaRPr lang="en-US" dirty="0"/>
          </a:p>
        </p:txBody>
      </p:sp>
      <p:sp>
        <p:nvSpPr>
          <p:cNvPr id="3" name="Content Placeholder 2"/>
          <p:cNvSpPr>
            <a:spLocks noGrp="1"/>
          </p:cNvSpPr>
          <p:nvPr>
            <p:ph idx="1"/>
          </p:nvPr>
        </p:nvSpPr>
        <p:spPr>
          <a:xfrm>
            <a:off x="457200" y="1752600"/>
            <a:ext cx="8229600" cy="4525963"/>
          </a:xfrm>
        </p:spPr>
        <p:txBody>
          <a:bodyPr/>
          <a:lstStyle/>
          <a:p>
            <a:r>
              <a:rPr lang="en-US" dirty="0" smtClean="0"/>
              <a:t>Look for 50–100 words </a:t>
            </a:r>
          </a:p>
          <a:p>
            <a:r>
              <a:rPr lang="en-US" dirty="0" smtClean="0"/>
              <a:t>Powerful, moving, or interesting</a:t>
            </a:r>
          </a:p>
          <a:p>
            <a:r>
              <a:rPr lang="en-US" dirty="0" smtClean="0"/>
              <a:t>Think about the details that the syntax, tone, and diction convey. </a:t>
            </a:r>
          </a:p>
          <a:p>
            <a:r>
              <a:rPr lang="en-US" dirty="0" smtClean="0"/>
              <a:t>The words should all relate to the theme.</a:t>
            </a:r>
          </a:p>
          <a:p>
            <a:r>
              <a:rPr lang="en-US" i="1" dirty="0" smtClean="0"/>
              <a:t>You may add up to</a:t>
            </a:r>
            <a:r>
              <a:rPr lang="en-US" i="1" dirty="0" smtClean="0"/>
              <a:t> two words </a:t>
            </a:r>
            <a:r>
              <a:rPr lang="en-US" i="1" dirty="0" smtClean="0"/>
              <a:t>of your own!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Banning a book because it is immoral</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words are a </a:t>
            </a:r>
            <a:r>
              <a:rPr lang="en-US" dirty="0" smtClean="0"/>
              <a:t>torchlight</a:t>
            </a:r>
          </a:p>
          <a:p>
            <a:pPr>
              <a:buNone/>
            </a:pPr>
            <a:r>
              <a:rPr lang="en-US" dirty="0" smtClean="0"/>
              <a:t>chained </a:t>
            </a:r>
            <a:r>
              <a:rPr lang="en-US" dirty="0" smtClean="0"/>
              <a:t>ideas, not </a:t>
            </a:r>
            <a:r>
              <a:rPr lang="en-US" dirty="0" smtClean="0"/>
              <a:t>free or safe</a:t>
            </a:r>
          </a:p>
          <a:p>
            <a:pPr>
              <a:buNone/>
            </a:pPr>
            <a:r>
              <a:rPr lang="en-US" dirty="0" smtClean="0"/>
              <a:t>write </a:t>
            </a:r>
            <a:r>
              <a:rPr lang="en-US" dirty="0" smtClean="0"/>
              <a:t>well, tell, write </a:t>
            </a:r>
            <a:r>
              <a:rPr lang="en-US" dirty="0" smtClean="0"/>
              <a:t>right</a:t>
            </a:r>
          </a:p>
          <a:p>
            <a:pPr>
              <a:buNone/>
            </a:pPr>
            <a:endParaRPr lang="en-US" dirty="0" smtClean="0"/>
          </a:p>
          <a:p>
            <a:pPr>
              <a:buNone/>
            </a:pPr>
            <a:r>
              <a:rPr lang="en-US" dirty="0" smtClean="0"/>
              <a:t>Words are free ideas that run like a river steamboat or raft with procession. Planned words and ideas of the head waltz around freeing us and nurse us free. Give us all we want</a:t>
            </a:r>
            <a:r>
              <a:rPr lang="en-US" smtClean="0"/>
              <a:t>. </a:t>
            </a:r>
          </a:p>
          <a:p>
            <a:pPr>
              <a:buNone/>
            </a:pPr>
            <a:r>
              <a:rPr lang="en-US"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concept of definition copy.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rot="16200000">
            <a:off x="1242776" y="-1242777"/>
            <a:ext cx="6658446" cy="9144002"/>
          </a:xfrm>
          <a:prstGeom prst="rect">
            <a:avLst/>
          </a:prstGeom>
        </p:spPr>
      </p:pic>
      <p:sp>
        <p:nvSpPr>
          <p:cNvPr id="5" name="TextBox 4"/>
          <p:cNvSpPr txBox="1"/>
          <p:nvPr/>
        </p:nvSpPr>
        <p:spPr>
          <a:xfrm>
            <a:off x="3390901" y="3119234"/>
            <a:ext cx="1842440" cy="769441"/>
          </a:xfrm>
          <a:prstGeom prst="rect">
            <a:avLst/>
          </a:prstGeom>
          <a:noFill/>
        </p:spPr>
        <p:txBody>
          <a:bodyPr wrap="square" rtlCol="0">
            <a:spAutoFit/>
          </a:bodyPr>
          <a:lstStyle/>
          <a:p>
            <a:r>
              <a:rPr lang="en-US" sz="4400" b="1" dirty="0" smtClean="0"/>
              <a:t>IRONY</a:t>
            </a:r>
            <a:endParaRPr lang="en-US" sz="4400" b="1" dirty="0"/>
          </a:p>
        </p:txBody>
      </p:sp>
      <p:sp>
        <p:nvSpPr>
          <p:cNvPr id="6" name="TextBox 5"/>
          <p:cNvSpPr txBox="1"/>
          <p:nvPr/>
        </p:nvSpPr>
        <p:spPr>
          <a:xfrm>
            <a:off x="2095500" y="1790700"/>
            <a:ext cx="2527300" cy="830997"/>
          </a:xfrm>
          <a:prstGeom prst="rect">
            <a:avLst/>
          </a:prstGeom>
          <a:noFill/>
        </p:spPr>
        <p:txBody>
          <a:bodyPr wrap="square" rtlCol="0">
            <a:spAutoFit/>
          </a:bodyPr>
          <a:lstStyle/>
          <a:p>
            <a:r>
              <a:rPr lang="en-US" sz="1600" dirty="0" smtClean="0"/>
              <a:t>Irony is an implied discrepancy between what is said and what is meant.</a:t>
            </a:r>
            <a:endParaRPr lang="en-US" sz="1600" dirty="0"/>
          </a:p>
        </p:txBody>
      </p:sp>
      <p:sp>
        <p:nvSpPr>
          <p:cNvPr id="7" name="TextBox 6"/>
          <p:cNvSpPr txBox="1"/>
          <p:nvPr/>
        </p:nvSpPr>
        <p:spPr>
          <a:xfrm>
            <a:off x="5842000" y="1943100"/>
            <a:ext cx="2210832" cy="369332"/>
          </a:xfrm>
          <a:prstGeom prst="rect">
            <a:avLst/>
          </a:prstGeom>
          <a:noFill/>
        </p:spPr>
        <p:txBody>
          <a:bodyPr wrap="square" rtlCol="0">
            <a:spAutoFit/>
          </a:bodyPr>
          <a:lstStyle/>
          <a:p>
            <a:r>
              <a:rPr lang="en-US" dirty="0" smtClean="0"/>
              <a:t>Verbal Irony</a:t>
            </a:r>
            <a:endParaRPr lang="en-US" dirty="0"/>
          </a:p>
        </p:txBody>
      </p:sp>
      <p:sp>
        <p:nvSpPr>
          <p:cNvPr id="8" name="TextBox 7"/>
          <p:cNvSpPr txBox="1"/>
          <p:nvPr/>
        </p:nvSpPr>
        <p:spPr>
          <a:xfrm>
            <a:off x="5842000" y="2437031"/>
            <a:ext cx="2476500" cy="369332"/>
          </a:xfrm>
          <a:prstGeom prst="rect">
            <a:avLst/>
          </a:prstGeom>
          <a:noFill/>
        </p:spPr>
        <p:txBody>
          <a:bodyPr wrap="square" rtlCol="0">
            <a:spAutoFit/>
          </a:bodyPr>
          <a:lstStyle/>
          <a:p>
            <a:r>
              <a:rPr lang="en-US" dirty="0" smtClean="0"/>
              <a:t>Dramatic Irony</a:t>
            </a:r>
            <a:endParaRPr lang="en-US" dirty="0"/>
          </a:p>
        </p:txBody>
      </p:sp>
      <p:sp>
        <p:nvSpPr>
          <p:cNvPr id="9" name="TextBox 8"/>
          <p:cNvSpPr txBox="1"/>
          <p:nvPr/>
        </p:nvSpPr>
        <p:spPr>
          <a:xfrm>
            <a:off x="5842000" y="2934568"/>
            <a:ext cx="2274333" cy="369332"/>
          </a:xfrm>
          <a:prstGeom prst="rect">
            <a:avLst/>
          </a:prstGeom>
          <a:noFill/>
        </p:spPr>
        <p:txBody>
          <a:bodyPr wrap="square" rtlCol="0">
            <a:spAutoFit/>
          </a:bodyPr>
          <a:lstStyle/>
          <a:p>
            <a:r>
              <a:rPr lang="en-US" dirty="0" smtClean="0"/>
              <a:t>Situational Irony</a:t>
            </a:r>
            <a:endParaRPr lang="en-US" dirty="0"/>
          </a:p>
        </p:txBody>
      </p:sp>
      <p:sp>
        <p:nvSpPr>
          <p:cNvPr id="13" name="TextBox 12"/>
          <p:cNvSpPr txBox="1"/>
          <p:nvPr/>
        </p:nvSpPr>
        <p:spPr>
          <a:xfrm>
            <a:off x="1016000" y="4699000"/>
            <a:ext cx="1943100" cy="523220"/>
          </a:xfrm>
          <a:prstGeom prst="rect">
            <a:avLst/>
          </a:prstGeom>
          <a:noFill/>
        </p:spPr>
        <p:txBody>
          <a:bodyPr wrap="square" rtlCol="0">
            <a:spAutoFit/>
          </a:bodyPr>
          <a:lstStyle/>
          <a:p>
            <a:r>
              <a:rPr lang="en-US" sz="1200" dirty="0" smtClean="0"/>
              <a:t>  </a:t>
            </a:r>
            <a:r>
              <a:rPr lang="en-US" sz="1400" dirty="0" smtClean="0"/>
              <a:t>Edgar Allen Poe- </a:t>
            </a:r>
          </a:p>
          <a:p>
            <a:r>
              <a:rPr lang="en-US" sz="1400" i="1" dirty="0" smtClean="0"/>
              <a:t>The Telltale Heart</a:t>
            </a:r>
            <a:endParaRPr lang="en-US" sz="1400" dirty="0"/>
          </a:p>
        </p:txBody>
      </p:sp>
      <p:sp>
        <p:nvSpPr>
          <p:cNvPr id="14" name="TextBox 13"/>
          <p:cNvSpPr txBox="1"/>
          <p:nvPr/>
        </p:nvSpPr>
        <p:spPr>
          <a:xfrm>
            <a:off x="3149600" y="4760555"/>
            <a:ext cx="1816100" cy="461665"/>
          </a:xfrm>
          <a:prstGeom prst="rect">
            <a:avLst/>
          </a:prstGeom>
          <a:noFill/>
        </p:spPr>
        <p:txBody>
          <a:bodyPr wrap="square" rtlCol="0">
            <a:spAutoFit/>
          </a:bodyPr>
          <a:lstStyle/>
          <a:p>
            <a:r>
              <a:rPr lang="en-US" sz="1200" dirty="0" smtClean="0"/>
              <a:t>William Shakespeare-</a:t>
            </a:r>
          </a:p>
          <a:p>
            <a:r>
              <a:rPr lang="en-US" sz="1200" dirty="0" smtClean="0"/>
              <a:t>Comedy / Tragedy</a:t>
            </a:r>
            <a:endParaRPr lang="en-US" sz="1200" dirty="0"/>
          </a:p>
        </p:txBody>
      </p:sp>
      <p:sp>
        <p:nvSpPr>
          <p:cNvPr id="15" name="TextBox 14"/>
          <p:cNvSpPr txBox="1"/>
          <p:nvPr/>
        </p:nvSpPr>
        <p:spPr>
          <a:xfrm>
            <a:off x="5233341" y="4760555"/>
            <a:ext cx="1624659" cy="523220"/>
          </a:xfrm>
          <a:prstGeom prst="rect">
            <a:avLst/>
          </a:prstGeom>
          <a:noFill/>
        </p:spPr>
        <p:txBody>
          <a:bodyPr wrap="square" rtlCol="0">
            <a:spAutoFit/>
          </a:bodyPr>
          <a:lstStyle/>
          <a:p>
            <a:r>
              <a:rPr lang="en-US" sz="1400" dirty="0" smtClean="0"/>
              <a:t>Gary Larson-</a:t>
            </a:r>
          </a:p>
          <a:p>
            <a:r>
              <a:rPr lang="en-US" sz="1400" i="1" dirty="0" smtClean="0"/>
              <a:t>The Far Side</a:t>
            </a:r>
            <a:endParaRPr lang="en-US" sz="1400" i="1" dirty="0"/>
          </a:p>
        </p:txBody>
      </p:sp>
      <p:sp>
        <p:nvSpPr>
          <p:cNvPr id="17" name="TextBox 16"/>
          <p:cNvSpPr txBox="1"/>
          <p:nvPr/>
        </p:nvSpPr>
        <p:spPr>
          <a:xfrm>
            <a:off x="5842000" y="3888675"/>
            <a:ext cx="2476500" cy="369332"/>
          </a:xfrm>
          <a:prstGeom prst="rect">
            <a:avLst/>
          </a:prstGeom>
          <a:noFill/>
        </p:spPr>
        <p:txBody>
          <a:bodyPr wrap="square" rtlCol="0">
            <a:spAutoFit/>
          </a:bodyPr>
          <a:lstStyle/>
          <a:p>
            <a:r>
              <a:rPr lang="en-US" dirty="0" smtClean="0"/>
              <a:t>Historical Irony</a:t>
            </a:r>
            <a:endParaRPr lang="en-US" dirty="0"/>
          </a:p>
        </p:txBody>
      </p:sp>
      <p:sp>
        <p:nvSpPr>
          <p:cNvPr id="18" name="TextBox 17"/>
          <p:cNvSpPr txBox="1"/>
          <p:nvPr/>
        </p:nvSpPr>
        <p:spPr>
          <a:xfrm>
            <a:off x="5842000" y="3303900"/>
            <a:ext cx="2476500" cy="369332"/>
          </a:xfrm>
          <a:prstGeom prst="rect">
            <a:avLst/>
          </a:prstGeom>
          <a:noFill/>
        </p:spPr>
        <p:txBody>
          <a:bodyPr wrap="square" rtlCol="0">
            <a:spAutoFit/>
          </a:bodyPr>
          <a:lstStyle/>
          <a:p>
            <a:r>
              <a:rPr lang="en-US" dirty="0" smtClean="0"/>
              <a:t>Light Vs. Dark Irony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44" dur="1000" fill="hold"/>
                                        <p:tgtEl>
                                          <p:spTgt spid="9"/>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25"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56" dur="1000" fill="hold"/>
                                        <p:tgtEl>
                                          <p:spTgt spid="18"/>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25"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68" dur="1000" fill="hold"/>
                                        <p:tgtEl>
                                          <p:spTgt spid="17"/>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7"/>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slide(fromBottom)">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4" fill="hold" grpId="0" nodeType="click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slide(fromBottom)">
                                      <p:cBhvr>
                                        <p:cTn id="82" dur="500"/>
                                        <p:tgtEl>
                                          <p:spTgt spid="14"/>
                                        </p:tgtEl>
                                      </p:cBhvr>
                                    </p:animEffect>
                                  </p:childTnLst>
                                </p:cTn>
                              </p:par>
                            </p:childTnLst>
                          </p:cTn>
                        </p:par>
                      </p:childTnLst>
                    </p:cTn>
                  </p:par>
                  <p:par>
                    <p:cTn id="83" fill="hold">
                      <p:stCondLst>
                        <p:cond delay="indefinite"/>
                      </p:stCondLst>
                      <p:childTnLst>
                        <p:par>
                          <p:cTn id="84" fill="hold">
                            <p:stCondLst>
                              <p:cond delay="0"/>
                            </p:stCondLst>
                            <p:childTnLst>
                              <p:par>
                                <p:cTn id="85" presetID="12" presetClass="entr" presetSubtype="4" fill="hold" grpId="0"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slide(fromBottom)">
                                      <p:cBhvr>
                                        <p:cTn id="8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3" grpId="0"/>
      <p:bldP spid="14" grpId="0"/>
      <p:bldP spid="15" grpId="0"/>
      <p:bldP spid="17" grpId="0"/>
      <p:bldP spid="18"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100" y="330200"/>
            <a:ext cx="8597900" cy="6019800"/>
          </a:xfrm>
        </p:spPr>
        <p:txBody>
          <a:bodyPr>
            <a:noAutofit/>
          </a:bodyPr>
          <a:lstStyle/>
          <a:p>
            <a:pPr>
              <a:buNone/>
            </a:pPr>
            <a:r>
              <a:rPr lang="en-US" sz="10000" dirty="0" smtClean="0">
                <a:solidFill>
                  <a:srgbClr val="FF0000"/>
                </a:solidFill>
              </a:rPr>
              <a:t>ANTICIPATED</a:t>
            </a:r>
          </a:p>
          <a:p>
            <a:pPr>
              <a:buNone/>
            </a:pPr>
            <a:r>
              <a:rPr lang="en-US" sz="10000" dirty="0" smtClean="0">
                <a:solidFill>
                  <a:srgbClr val="FF0000"/>
                </a:solidFill>
              </a:rPr>
              <a:t>READING</a:t>
            </a:r>
          </a:p>
          <a:p>
            <a:pPr>
              <a:buNone/>
            </a:pPr>
            <a:r>
              <a:rPr lang="en-US" sz="10000" dirty="0" smtClean="0">
                <a:solidFill>
                  <a:srgbClr val="FF0000"/>
                </a:solidFill>
              </a:rPr>
              <a:t> GUIDE</a:t>
            </a:r>
          </a:p>
        </p:txBody>
      </p:sp>
      <p:pic>
        <p:nvPicPr>
          <p:cNvPr id="4" name="Mark_twain2.JPG" descr="/Users/cspetro/Desktop/Mark_twain2.JPG"/>
          <p:cNvPicPr>
            <a:picLocks noChangeAspect="1"/>
          </p:cNvPicPr>
          <p:nvPr/>
        </p:nvPicPr>
        <p:blipFill>
          <a:blip r:embed="rId2" r:link="rId3"/>
          <a:stretch>
            <a:fillRect/>
          </a:stretch>
        </p:blipFill>
        <p:spPr>
          <a:xfrm>
            <a:off x="5389679" y="1989137"/>
            <a:ext cx="3500321" cy="373856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normAutofit fontScale="90000"/>
          </a:bodyPr>
          <a:lstStyle/>
          <a:p>
            <a:r>
              <a:rPr lang="en-US" b="1" u="sng" dirty="0" smtClean="0">
                <a:solidFill>
                  <a:srgbClr val="000000"/>
                </a:solidFill>
              </a:rPr>
              <a:t>TRUE or FALSE</a:t>
            </a:r>
            <a:endParaRPr lang="en-US" dirty="0"/>
          </a:p>
        </p:txBody>
      </p:sp>
      <p:sp>
        <p:nvSpPr>
          <p:cNvPr id="3" name="Content Placeholder 2"/>
          <p:cNvSpPr>
            <a:spLocks noGrp="1"/>
          </p:cNvSpPr>
          <p:nvPr>
            <p:ph idx="1"/>
          </p:nvPr>
        </p:nvSpPr>
        <p:spPr>
          <a:xfrm>
            <a:off x="304800" y="1028700"/>
            <a:ext cx="8597900" cy="5097463"/>
          </a:xfrm>
        </p:spPr>
        <p:txBody>
          <a:bodyPr>
            <a:noAutofit/>
          </a:bodyPr>
          <a:lstStyle/>
          <a:p>
            <a:pPr>
              <a:buNone/>
            </a:pPr>
            <a:r>
              <a:rPr lang="en-US" sz="4200" dirty="0" smtClean="0"/>
              <a:t>Jim’s rough &amp; ignorant</a:t>
            </a:r>
          </a:p>
          <a:p>
            <a:pPr>
              <a:buNone/>
            </a:pPr>
            <a:r>
              <a:rPr lang="en-US" sz="4200" dirty="0" smtClean="0"/>
              <a:t>dialect, systematic use </a:t>
            </a:r>
          </a:p>
          <a:p>
            <a:pPr>
              <a:buNone/>
            </a:pPr>
            <a:r>
              <a:rPr lang="en-US" sz="4200" dirty="0" smtClean="0"/>
              <a:t>of broken grammar, </a:t>
            </a:r>
          </a:p>
          <a:p>
            <a:pPr>
              <a:buNone/>
            </a:pPr>
            <a:r>
              <a:rPr lang="en-US" sz="4200" dirty="0" smtClean="0"/>
              <a:t>gawky expressions and ill-bred tone </a:t>
            </a:r>
          </a:p>
          <a:p>
            <a:pPr>
              <a:buNone/>
            </a:pPr>
            <a:r>
              <a:rPr lang="en-US" sz="4200" dirty="0" smtClean="0"/>
              <a:t>makes Jim seem dumb and ignorant, is </a:t>
            </a:r>
          </a:p>
          <a:p>
            <a:pPr>
              <a:buNone/>
            </a:pPr>
            <a:r>
              <a:rPr lang="en-US" sz="4200" dirty="0" smtClean="0"/>
              <a:t>derogatory and perpetuated negative </a:t>
            </a:r>
          </a:p>
          <a:p>
            <a:pPr>
              <a:buNone/>
            </a:pPr>
            <a:r>
              <a:rPr lang="en-US" sz="4200" dirty="0" smtClean="0"/>
              <a:t>black stereotypes. </a:t>
            </a:r>
            <a:endParaRPr lang="en-US" sz="4200" dirty="0"/>
          </a:p>
        </p:txBody>
      </p:sp>
      <p:pic>
        <p:nvPicPr>
          <p:cNvPr id="4" name="c12-101.jpg" descr="/Users/cspetro/Desktop/c12-101.jpg"/>
          <p:cNvPicPr>
            <a:picLocks noChangeAspect="1"/>
          </p:cNvPicPr>
          <p:nvPr/>
        </p:nvPicPr>
        <p:blipFill>
          <a:blip r:embed="rId2" r:link="rId3"/>
          <a:stretch>
            <a:fillRect/>
          </a:stretch>
        </p:blipFill>
        <p:spPr>
          <a:xfrm>
            <a:off x="5664200" y="1028700"/>
            <a:ext cx="3022600" cy="235465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100" y="546100"/>
            <a:ext cx="4279900" cy="6096000"/>
          </a:xfrm>
        </p:spPr>
        <p:txBody>
          <a:bodyPr>
            <a:normAutofit fontScale="92500" lnSpcReduction="20000"/>
          </a:bodyPr>
          <a:lstStyle/>
          <a:p>
            <a:pPr algn="ctr">
              <a:buNone/>
            </a:pPr>
            <a:r>
              <a:rPr lang="en-US" sz="4000" dirty="0" smtClean="0"/>
              <a:t>	</a:t>
            </a:r>
            <a:r>
              <a:rPr lang="en-US" sz="5000" dirty="0" smtClean="0"/>
              <a:t>Twain’s use of diction in the novel is typical of the Southern dialect during that time and area. Each person’s speech fits with their character. </a:t>
            </a:r>
            <a:endParaRPr lang="en-US" sz="5000" dirty="0"/>
          </a:p>
        </p:txBody>
      </p:sp>
      <p:pic>
        <p:nvPicPr>
          <p:cNvPr id="4" name="c21-178.jpg" descr="/Users/cspetro/Desktop/c21-178.jpg"/>
          <p:cNvPicPr>
            <a:picLocks noChangeAspect="1"/>
          </p:cNvPicPr>
          <p:nvPr/>
        </p:nvPicPr>
        <p:blipFill>
          <a:blip r:embed="rId2" r:link="rId3"/>
          <a:stretch>
            <a:fillRect/>
          </a:stretch>
        </p:blipFill>
        <p:spPr>
          <a:xfrm>
            <a:off x="4572000" y="546100"/>
            <a:ext cx="4330700" cy="559424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10168" y="660400"/>
            <a:ext cx="4554432" cy="5549900"/>
          </a:xfrm>
        </p:spPr>
        <p:txBody>
          <a:bodyPr>
            <a:noAutofit/>
          </a:bodyPr>
          <a:lstStyle/>
          <a:p>
            <a:pPr algn="ctr">
              <a:buNone/>
            </a:pPr>
            <a:r>
              <a:rPr lang="en-US" dirty="0" smtClean="0"/>
              <a:t>	</a:t>
            </a:r>
            <a:r>
              <a:rPr lang="en-US" sz="2800" dirty="0" smtClean="0"/>
              <a:t>Huck’s and Jim’s plain diction is meant to set them apart from other characters, such as the Dauphin, the Duke, and Wilks brothers, who all speak fluently and correctly, but are lack a sense of morality. </a:t>
            </a:r>
            <a:endParaRPr lang="en-US" dirty="0" smtClean="0"/>
          </a:p>
          <a:p>
            <a:pPr algn="ctr">
              <a:buNone/>
            </a:pPr>
            <a:r>
              <a:rPr lang="en-US" i="1" dirty="0" smtClean="0"/>
              <a:t>This is to reveal Huck’s and Jim’s genuine nature. </a:t>
            </a:r>
            <a:endParaRPr lang="en-US" i="1" dirty="0"/>
          </a:p>
        </p:txBody>
      </p:sp>
      <p:pic>
        <p:nvPicPr>
          <p:cNvPr id="4" name="HuckFinnYourEyesLG.jpg" descr="/Users/cspetro/Desktop/HuckFinnYourEyesLG.jpg"/>
          <p:cNvPicPr>
            <a:picLocks noChangeAspect="1"/>
          </p:cNvPicPr>
          <p:nvPr/>
        </p:nvPicPr>
        <p:blipFill>
          <a:blip r:embed="rId2" r:link="rId3">
            <a:alphaModFix/>
          </a:blip>
          <a:stretch>
            <a:fillRect/>
          </a:stretch>
        </p:blipFill>
        <p:spPr>
          <a:xfrm>
            <a:off x="279400" y="660400"/>
            <a:ext cx="4030768" cy="52959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b="1" u="sng" dirty="0" smtClean="0">
                <a:solidFill>
                  <a:srgbClr val="000000"/>
                </a:solidFill>
              </a:rPr>
              <a:t>TRUE or FALSE</a:t>
            </a:r>
            <a:endParaRPr lang="en-US" b="1" u="sng" dirty="0">
              <a:solidFill>
                <a:srgbClr val="000000"/>
              </a:solidFill>
            </a:endParaRPr>
          </a:p>
        </p:txBody>
      </p:sp>
      <p:sp>
        <p:nvSpPr>
          <p:cNvPr id="3" name="Content Placeholder 2"/>
          <p:cNvSpPr>
            <a:spLocks noGrp="1"/>
          </p:cNvSpPr>
          <p:nvPr>
            <p:ph idx="1"/>
          </p:nvPr>
        </p:nvSpPr>
        <p:spPr>
          <a:xfrm>
            <a:off x="203200" y="901700"/>
            <a:ext cx="8940800" cy="5485457"/>
          </a:xfrm>
        </p:spPr>
        <p:txBody>
          <a:bodyPr wrap="square" anchor="t" anchorCtr="0">
            <a:noAutofit/>
          </a:bodyPr>
          <a:lstStyle/>
          <a:p>
            <a:pPr>
              <a:buNone/>
            </a:pPr>
            <a:r>
              <a:rPr lang="en-US" sz="4000" dirty="0" smtClean="0"/>
              <a:t>Labeling Jim as “Nigger Jim” has racist </a:t>
            </a:r>
          </a:p>
          <a:p>
            <a:pPr>
              <a:buNone/>
            </a:pPr>
            <a:r>
              <a:rPr lang="en-US" sz="4000" dirty="0" smtClean="0"/>
              <a:t>tones, regardless of the novel’s setting</a:t>
            </a:r>
          </a:p>
          <a:p>
            <a:pPr>
              <a:buNone/>
            </a:pPr>
            <a:r>
              <a:rPr lang="en-US" sz="4000" dirty="0" smtClean="0"/>
              <a:t>or any intent to offer</a:t>
            </a:r>
          </a:p>
          <a:p>
            <a:pPr>
              <a:buNone/>
            </a:pPr>
            <a:r>
              <a:rPr lang="en-US" sz="4000" dirty="0" smtClean="0"/>
              <a:t>historical accuracy, </a:t>
            </a:r>
          </a:p>
          <a:p>
            <a:pPr>
              <a:buNone/>
            </a:pPr>
            <a:r>
              <a:rPr lang="en-US" sz="4000" dirty="0" smtClean="0"/>
              <a:t>due to the universally </a:t>
            </a:r>
          </a:p>
          <a:p>
            <a:pPr>
              <a:buNone/>
            </a:pPr>
            <a:r>
              <a:rPr lang="en-US" sz="4000" dirty="0" smtClean="0"/>
              <a:t>negative connotation </a:t>
            </a:r>
          </a:p>
          <a:p>
            <a:pPr>
              <a:buNone/>
            </a:pPr>
            <a:r>
              <a:rPr lang="en-US" sz="4000" dirty="0" smtClean="0"/>
              <a:t>associated of the term. </a:t>
            </a:r>
          </a:p>
        </p:txBody>
      </p:sp>
      <p:pic>
        <p:nvPicPr>
          <p:cNvPr id="4" name="Picture 3" descr="180px-Jim_and_ghost_huck_finn.jpg"/>
          <p:cNvPicPr>
            <a:picLocks noChangeAspect="1"/>
          </p:cNvPicPr>
          <p:nvPr/>
        </p:nvPicPr>
        <p:blipFill>
          <a:blip r:embed="rId2"/>
          <a:stretch>
            <a:fillRect/>
          </a:stretch>
        </p:blipFill>
        <p:spPr>
          <a:xfrm>
            <a:off x="5295900" y="2336800"/>
            <a:ext cx="3683000" cy="405035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17500"/>
            <a:ext cx="8775700" cy="2311400"/>
          </a:xfrm>
        </p:spPr>
        <p:txBody>
          <a:bodyPr>
            <a:noAutofit/>
          </a:bodyPr>
          <a:lstStyle/>
          <a:p>
            <a:pPr marL="342900" lvl="1" indent="-342900" algn="ctr">
              <a:buNone/>
            </a:pPr>
            <a:r>
              <a:rPr lang="en-US" sz="6600" dirty="0" smtClean="0"/>
              <a:t>	</a:t>
            </a:r>
            <a:r>
              <a:rPr lang="en-US" sz="7200" dirty="0" smtClean="0"/>
              <a:t>The term “nigger” appears in the novel </a:t>
            </a:r>
          </a:p>
          <a:p>
            <a:pPr marL="342900" lvl="1" indent="-342900">
              <a:buNone/>
            </a:pPr>
            <a:r>
              <a:rPr lang="en-US" sz="6600" dirty="0" smtClean="0"/>
              <a:t>	</a:t>
            </a:r>
            <a:endParaRPr lang="en-US" sz="6600" b="1" i="1" u="sng" cap="all" dirty="0"/>
          </a:p>
        </p:txBody>
      </p:sp>
      <p:sp>
        <p:nvSpPr>
          <p:cNvPr id="5" name="TextBox 4"/>
          <p:cNvSpPr txBox="1"/>
          <p:nvPr/>
        </p:nvSpPr>
        <p:spPr>
          <a:xfrm>
            <a:off x="692150" y="2997200"/>
            <a:ext cx="1892300" cy="1446550"/>
          </a:xfrm>
          <a:prstGeom prst="rect">
            <a:avLst/>
          </a:prstGeom>
          <a:noFill/>
        </p:spPr>
        <p:txBody>
          <a:bodyPr wrap="square" rtlCol="0">
            <a:spAutoFit/>
          </a:bodyPr>
          <a:lstStyle/>
          <a:p>
            <a:r>
              <a:rPr lang="en-US" sz="8800" b="1" dirty="0" smtClean="0">
                <a:solidFill>
                  <a:srgbClr val="FF0000"/>
                </a:solidFill>
              </a:rPr>
              <a:t>212</a:t>
            </a:r>
            <a:endParaRPr lang="en-US" sz="8800" b="1" dirty="0">
              <a:solidFill>
                <a:srgbClr val="FF0000"/>
              </a:solidFill>
            </a:endParaRPr>
          </a:p>
        </p:txBody>
      </p:sp>
      <p:sp>
        <p:nvSpPr>
          <p:cNvPr id="6" name="TextBox 5"/>
          <p:cNvSpPr txBox="1"/>
          <p:nvPr/>
        </p:nvSpPr>
        <p:spPr>
          <a:xfrm>
            <a:off x="2584450" y="3162300"/>
            <a:ext cx="3238500" cy="1200329"/>
          </a:xfrm>
          <a:prstGeom prst="rect">
            <a:avLst/>
          </a:prstGeom>
          <a:noFill/>
        </p:spPr>
        <p:txBody>
          <a:bodyPr wrap="square" rtlCol="0">
            <a:spAutoFit/>
          </a:bodyPr>
          <a:lstStyle/>
          <a:p>
            <a:r>
              <a:rPr lang="en-US" sz="7200" dirty="0" smtClean="0"/>
              <a:t>times.</a:t>
            </a:r>
            <a:endParaRPr lang="en-US" sz="7200" dirty="0"/>
          </a:p>
        </p:txBody>
      </p:sp>
      <p:sp>
        <p:nvSpPr>
          <p:cNvPr id="7" name="TextBox 6"/>
          <p:cNvSpPr txBox="1"/>
          <p:nvPr/>
        </p:nvSpPr>
        <p:spPr>
          <a:xfrm>
            <a:off x="457200" y="4753243"/>
            <a:ext cx="4584700" cy="1323439"/>
          </a:xfrm>
          <a:prstGeom prst="rect">
            <a:avLst/>
          </a:prstGeom>
          <a:noFill/>
        </p:spPr>
        <p:txBody>
          <a:bodyPr wrap="square" rtlCol="0">
            <a:spAutoFit/>
          </a:bodyPr>
          <a:lstStyle/>
          <a:p>
            <a:r>
              <a:rPr lang="en-US" sz="8000" i="1" dirty="0" smtClean="0"/>
              <a:t>However…</a:t>
            </a:r>
            <a:endParaRPr lang="en-US" sz="8000" i="1" dirty="0"/>
          </a:p>
        </p:txBody>
      </p:sp>
      <p:pic>
        <p:nvPicPr>
          <p:cNvPr id="8" name="Picture 7" descr="c11-91.jpg"/>
          <p:cNvPicPr>
            <a:picLocks noChangeAspect="1"/>
          </p:cNvPicPr>
          <p:nvPr/>
        </p:nvPicPr>
        <p:blipFill>
          <a:blip r:embed="rId2"/>
          <a:stretch>
            <a:fillRect/>
          </a:stretch>
        </p:blipFill>
        <p:spPr>
          <a:xfrm>
            <a:off x="5159375" y="2953087"/>
            <a:ext cx="3616325" cy="29813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73100"/>
            <a:ext cx="8229600" cy="5453063"/>
          </a:xfrm>
        </p:spPr>
        <p:txBody>
          <a:bodyPr>
            <a:noAutofit/>
          </a:bodyPr>
          <a:lstStyle/>
          <a:p>
            <a:pPr>
              <a:buNone/>
            </a:pPr>
            <a:r>
              <a:rPr lang="en-US" sz="7200" i="1" dirty="0" smtClean="0"/>
              <a:t>	</a:t>
            </a:r>
            <a:r>
              <a:rPr lang="en-US" sz="8000" i="1" dirty="0" smtClean="0"/>
              <a:t>…</a:t>
            </a:r>
            <a:r>
              <a:rPr lang="en-US" sz="8000" dirty="0" smtClean="0"/>
              <a:t>the people Huck and Jim encounter on the Mississippi are </a:t>
            </a:r>
            <a:r>
              <a:rPr lang="en-US" sz="8000" i="1" dirty="0" smtClean="0"/>
              <a:t>…</a:t>
            </a:r>
            <a:endParaRPr lang="en-US" sz="7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349</TotalTime>
  <Words>823</Words>
  <Application>Microsoft Macintosh PowerPoint</Application>
  <PresentationFormat>On-screen Show (4:3)</PresentationFormat>
  <Paragraphs>82</Paragraphs>
  <Slides>19</Slides>
  <Notes>0</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TRUE or FALSE</vt:lpstr>
      <vt:lpstr>Slide 5</vt:lpstr>
      <vt:lpstr>Slide 6</vt:lpstr>
      <vt:lpstr>TRUE or FALSE</vt:lpstr>
      <vt:lpstr>Slide 8</vt:lpstr>
      <vt:lpstr>Slide 9</vt:lpstr>
      <vt:lpstr>Slide 10</vt:lpstr>
      <vt:lpstr>Slide 11</vt:lpstr>
      <vt:lpstr>TRUE or FALSE</vt:lpstr>
      <vt:lpstr>Slide 13</vt:lpstr>
      <vt:lpstr>Slide 14</vt:lpstr>
      <vt:lpstr>TRUE or FALSE</vt:lpstr>
      <vt:lpstr>Final Thoughts.</vt:lpstr>
      <vt:lpstr>Closing Activity</vt:lpstr>
      <vt:lpstr>Found Poems</vt:lpstr>
      <vt:lpstr>Banning a book because it is immoral?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cspetro</dc:creator>
  <cp:lastModifiedBy>cspetro</cp:lastModifiedBy>
  <cp:revision>38</cp:revision>
  <cp:lastPrinted>2009-10-22T13:09:32Z</cp:lastPrinted>
  <dcterms:created xsi:type="dcterms:W3CDTF">2009-10-22T12:46:23Z</dcterms:created>
  <dcterms:modified xsi:type="dcterms:W3CDTF">2009-10-22T13:12:10Z</dcterms:modified>
</cp:coreProperties>
</file>